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6"/>
  </p:notesMasterIdLst>
  <p:sldIdLst>
    <p:sldId id="256" r:id="rId2"/>
    <p:sldId id="264" r:id="rId3"/>
    <p:sldId id="259" r:id="rId4"/>
    <p:sldId id="261" r:id="rId5"/>
    <p:sldId id="267" r:id="rId6"/>
    <p:sldId id="257" r:id="rId7"/>
    <p:sldId id="263" r:id="rId8"/>
    <p:sldId id="262" r:id="rId9"/>
    <p:sldId id="266" r:id="rId10"/>
    <p:sldId id="258" r:id="rId11"/>
    <p:sldId id="260" r:id="rId12"/>
    <p:sldId id="269" r:id="rId13"/>
    <p:sldId id="268"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850" autoAdjust="0"/>
  </p:normalViewPr>
  <p:slideViewPr>
    <p:cSldViewPr snapToGrid="0">
      <p:cViewPr varScale="1">
        <p:scale>
          <a:sx n="47" d="100"/>
          <a:sy n="47" d="100"/>
        </p:scale>
        <p:origin x="14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534E7-B1CB-4F55-8FF2-92E75528520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7EC2F7-609B-422D-A1AC-69352F203B6A}">
      <dgm:prSet/>
      <dgm:spPr/>
      <dgm:t>
        <a:bodyPr/>
        <a:lstStyle/>
        <a:p>
          <a:r>
            <a:rPr lang="en-US"/>
            <a:t>The documentation is your friend</a:t>
          </a:r>
        </a:p>
      </dgm:t>
    </dgm:pt>
    <dgm:pt modelId="{76008262-BDAB-4BEE-8AD3-D71E6C80E5BD}" type="parTrans" cxnId="{E5A58827-E860-4653-97F8-C10D70D496D2}">
      <dgm:prSet/>
      <dgm:spPr/>
      <dgm:t>
        <a:bodyPr/>
        <a:lstStyle/>
        <a:p>
          <a:endParaRPr lang="en-US"/>
        </a:p>
      </dgm:t>
    </dgm:pt>
    <dgm:pt modelId="{0CE2B67C-8E29-470D-8210-6FA31DBBCE5E}" type="sibTrans" cxnId="{E5A58827-E860-4653-97F8-C10D70D496D2}">
      <dgm:prSet/>
      <dgm:spPr/>
      <dgm:t>
        <a:bodyPr/>
        <a:lstStyle/>
        <a:p>
          <a:endParaRPr lang="en-US"/>
        </a:p>
      </dgm:t>
    </dgm:pt>
    <dgm:pt modelId="{2AACF2BF-615B-4D80-AFC7-AA6235E97837}">
      <dgm:prSet/>
      <dgm:spPr/>
      <dgm:t>
        <a:bodyPr/>
        <a:lstStyle/>
        <a:p>
          <a:r>
            <a:rPr lang="en-US" dirty="0"/>
            <a:t>Check the documentation examples</a:t>
          </a:r>
        </a:p>
      </dgm:t>
    </dgm:pt>
    <dgm:pt modelId="{D74CA5FF-A9D8-4D72-99D1-5B60EA123145}" type="parTrans" cxnId="{90849622-9F10-4E0A-A041-8C458ED252E4}">
      <dgm:prSet/>
      <dgm:spPr/>
      <dgm:t>
        <a:bodyPr/>
        <a:lstStyle/>
        <a:p>
          <a:endParaRPr lang="en-US"/>
        </a:p>
      </dgm:t>
    </dgm:pt>
    <dgm:pt modelId="{3DC39D2E-085D-4DB4-A727-D6CE1CF90805}" type="sibTrans" cxnId="{90849622-9F10-4E0A-A041-8C458ED252E4}">
      <dgm:prSet/>
      <dgm:spPr/>
      <dgm:t>
        <a:bodyPr/>
        <a:lstStyle/>
        <a:p>
          <a:endParaRPr lang="en-US"/>
        </a:p>
      </dgm:t>
    </dgm:pt>
    <dgm:pt modelId="{6EC8CF62-3D35-44CD-98E9-2B9262F83D2B}" type="pres">
      <dgm:prSet presAssocID="{F89534E7-B1CB-4F55-8FF2-92E75528520F}" presName="root" presStyleCnt="0">
        <dgm:presLayoutVars>
          <dgm:dir/>
          <dgm:resizeHandles val="exact"/>
        </dgm:presLayoutVars>
      </dgm:prSet>
      <dgm:spPr/>
    </dgm:pt>
    <dgm:pt modelId="{248CC9D7-AEF9-461C-96E1-171A9BC3553E}" type="pres">
      <dgm:prSet presAssocID="{567EC2F7-609B-422D-A1AC-69352F203B6A}" presName="compNode" presStyleCnt="0"/>
      <dgm:spPr/>
    </dgm:pt>
    <dgm:pt modelId="{A2F1C962-F107-4D10-A5A3-4DAA72D30ECA}" type="pres">
      <dgm:prSet presAssocID="{567EC2F7-609B-422D-A1AC-69352F203B6A}" presName="bgRect" presStyleLbl="bgShp" presStyleIdx="0" presStyleCnt="2"/>
      <dgm:spPr/>
    </dgm:pt>
    <dgm:pt modelId="{AD064AF6-9A96-409C-84D2-E84D803AC2D7}" type="pres">
      <dgm:prSet presAssocID="{567EC2F7-609B-422D-A1AC-69352F203B6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8864841A-F4FE-4B25-BB52-BA6A4FF7E331}" type="pres">
      <dgm:prSet presAssocID="{567EC2F7-609B-422D-A1AC-69352F203B6A}" presName="spaceRect" presStyleCnt="0"/>
      <dgm:spPr/>
    </dgm:pt>
    <dgm:pt modelId="{7D20849C-CC2C-4B57-ADA4-5E37CA3F9084}" type="pres">
      <dgm:prSet presAssocID="{567EC2F7-609B-422D-A1AC-69352F203B6A}" presName="parTx" presStyleLbl="revTx" presStyleIdx="0" presStyleCnt="2">
        <dgm:presLayoutVars>
          <dgm:chMax val="0"/>
          <dgm:chPref val="0"/>
        </dgm:presLayoutVars>
      </dgm:prSet>
      <dgm:spPr/>
    </dgm:pt>
    <dgm:pt modelId="{59F8738E-6C6F-491C-8AF6-87DAE24D0BD6}" type="pres">
      <dgm:prSet presAssocID="{0CE2B67C-8E29-470D-8210-6FA31DBBCE5E}" presName="sibTrans" presStyleCnt="0"/>
      <dgm:spPr/>
    </dgm:pt>
    <dgm:pt modelId="{2E37FB71-0D2D-475F-A18E-8F386B92924B}" type="pres">
      <dgm:prSet presAssocID="{2AACF2BF-615B-4D80-AFC7-AA6235E97837}" presName="compNode" presStyleCnt="0"/>
      <dgm:spPr/>
    </dgm:pt>
    <dgm:pt modelId="{975DF2F3-0FA4-47D5-95F2-F9B5B9CBE03A}" type="pres">
      <dgm:prSet presAssocID="{2AACF2BF-615B-4D80-AFC7-AA6235E97837}" presName="bgRect" presStyleLbl="bgShp" presStyleIdx="1" presStyleCnt="2"/>
      <dgm:spPr/>
    </dgm:pt>
    <dgm:pt modelId="{E59CAD93-CC92-47EC-81AC-A8BECE968D42}" type="pres">
      <dgm:prSet presAssocID="{2AACF2BF-615B-4D80-AFC7-AA6235E9783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EFFA7492-5BE1-44DF-BEEE-2DD46116E0E4}" type="pres">
      <dgm:prSet presAssocID="{2AACF2BF-615B-4D80-AFC7-AA6235E97837}" presName="spaceRect" presStyleCnt="0"/>
      <dgm:spPr/>
    </dgm:pt>
    <dgm:pt modelId="{E24FB437-FFB6-45EE-B8FE-9C24DCB848AC}" type="pres">
      <dgm:prSet presAssocID="{2AACF2BF-615B-4D80-AFC7-AA6235E97837}" presName="parTx" presStyleLbl="revTx" presStyleIdx="1" presStyleCnt="2">
        <dgm:presLayoutVars>
          <dgm:chMax val="0"/>
          <dgm:chPref val="0"/>
        </dgm:presLayoutVars>
      </dgm:prSet>
      <dgm:spPr/>
    </dgm:pt>
  </dgm:ptLst>
  <dgm:cxnLst>
    <dgm:cxn modelId="{90849622-9F10-4E0A-A041-8C458ED252E4}" srcId="{F89534E7-B1CB-4F55-8FF2-92E75528520F}" destId="{2AACF2BF-615B-4D80-AFC7-AA6235E97837}" srcOrd="1" destOrd="0" parTransId="{D74CA5FF-A9D8-4D72-99D1-5B60EA123145}" sibTransId="{3DC39D2E-085D-4DB4-A727-D6CE1CF90805}"/>
    <dgm:cxn modelId="{E5A58827-E860-4653-97F8-C10D70D496D2}" srcId="{F89534E7-B1CB-4F55-8FF2-92E75528520F}" destId="{567EC2F7-609B-422D-A1AC-69352F203B6A}" srcOrd="0" destOrd="0" parTransId="{76008262-BDAB-4BEE-8AD3-D71E6C80E5BD}" sibTransId="{0CE2B67C-8E29-470D-8210-6FA31DBBCE5E}"/>
    <dgm:cxn modelId="{75BB9263-46E8-4753-AA64-079196D2E736}" type="presOf" srcId="{2AACF2BF-615B-4D80-AFC7-AA6235E97837}" destId="{E24FB437-FFB6-45EE-B8FE-9C24DCB848AC}" srcOrd="0" destOrd="0" presId="urn:microsoft.com/office/officeart/2018/2/layout/IconVerticalSolidList"/>
    <dgm:cxn modelId="{1E029E78-8415-445E-A509-0560727D2C3D}" type="presOf" srcId="{567EC2F7-609B-422D-A1AC-69352F203B6A}" destId="{7D20849C-CC2C-4B57-ADA4-5E37CA3F9084}" srcOrd="0" destOrd="0" presId="urn:microsoft.com/office/officeart/2018/2/layout/IconVerticalSolidList"/>
    <dgm:cxn modelId="{35AA208E-E553-45E5-B5C0-96984FF1671F}" type="presOf" srcId="{F89534E7-B1CB-4F55-8FF2-92E75528520F}" destId="{6EC8CF62-3D35-44CD-98E9-2B9262F83D2B}" srcOrd="0" destOrd="0" presId="urn:microsoft.com/office/officeart/2018/2/layout/IconVerticalSolidList"/>
    <dgm:cxn modelId="{E9CA0A05-FB4D-4673-B1A3-F85ACEB6D358}" type="presParOf" srcId="{6EC8CF62-3D35-44CD-98E9-2B9262F83D2B}" destId="{248CC9D7-AEF9-461C-96E1-171A9BC3553E}" srcOrd="0" destOrd="0" presId="urn:microsoft.com/office/officeart/2018/2/layout/IconVerticalSolidList"/>
    <dgm:cxn modelId="{F828DA05-3AEA-4412-BE02-54DD1CA27D70}" type="presParOf" srcId="{248CC9D7-AEF9-461C-96E1-171A9BC3553E}" destId="{A2F1C962-F107-4D10-A5A3-4DAA72D30ECA}" srcOrd="0" destOrd="0" presId="urn:microsoft.com/office/officeart/2018/2/layout/IconVerticalSolidList"/>
    <dgm:cxn modelId="{03289509-886D-438C-8B86-BB19FF37AB30}" type="presParOf" srcId="{248CC9D7-AEF9-461C-96E1-171A9BC3553E}" destId="{AD064AF6-9A96-409C-84D2-E84D803AC2D7}" srcOrd="1" destOrd="0" presId="urn:microsoft.com/office/officeart/2018/2/layout/IconVerticalSolidList"/>
    <dgm:cxn modelId="{54168033-7AD3-4D51-8818-85FE078FC4E4}" type="presParOf" srcId="{248CC9D7-AEF9-461C-96E1-171A9BC3553E}" destId="{8864841A-F4FE-4B25-BB52-BA6A4FF7E331}" srcOrd="2" destOrd="0" presId="urn:microsoft.com/office/officeart/2018/2/layout/IconVerticalSolidList"/>
    <dgm:cxn modelId="{A40FB319-F16D-4DC8-81CD-594091CEC531}" type="presParOf" srcId="{248CC9D7-AEF9-461C-96E1-171A9BC3553E}" destId="{7D20849C-CC2C-4B57-ADA4-5E37CA3F9084}" srcOrd="3" destOrd="0" presId="urn:microsoft.com/office/officeart/2018/2/layout/IconVerticalSolidList"/>
    <dgm:cxn modelId="{73BD824A-B19F-4EDD-93D5-A097E52B7EA4}" type="presParOf" srcId="{6EC8CF62-3D35-44CD-98E9-2B9262F83D2B}" destId="{59F8738E-6C6F-491C-8AF6-87DAE24D0BD6}" srcOrd="1" destOrd="0" presId="urn:microsoft.com/office/officeart/2018/2/layout/IconVerticalSolidList"/>
    <dgm:cxn modelId="{412F0FF5-846E-48DC-9CAB-6D94BA8E0ED3}" type="presParOf" srcId="{6EC8CF62-3D35-44CD-98E9-2B9262F83D2B}" destId="{2E37FB71-0D2D-475F-A18E-8F386B92924B}" srcOrd="2" destOrd="0" presId="urn:microsoft.com/office/officeart/2018/2/layout/IconVerticalSolidList"/>
    <dgm:cxn modelId="{77E8DC21-E2FA-4DF4-8114-C76181D8A4E9}" type="presParOf" srcId="{2E37FB71-0D2D-475F-A18E-8F386B92924B}" destId="{975DF2F3-0FA4-47D5-95F2-F9B5B9CBE03A}" srcOrd="0" destOrd="0" presId="urn:microsoft.com/office/officeart/2018/2/layout/IconVerticalSolidList"/>
    <dgm:cxn modelId="{EFD15BDF-105A-468D-B9E0-AEAA3CD0C5AC}" type="presParOf" srcId="{2E37FB71-0D2D-475F-A18E-8F386B92924B}" destId="{E59CAD93-CC92-47EC-81AC-A8BECE968D42}" srcOrd="1" destOrd="0" presId="urn:microsoft.com/office/officeart/2018/2/layout/IconVerticalSolidList"/>
    <dgm:cxn modelId="{FBC04ABA-B624-422E-A03F-40DD8B01BEB2}" type="presParOf" srcId="{2E37FB71-0D2D-475F-A18E-8F386B92924B}" destId="{EFFA7492-5BE1-44DF-BEEE-2DD46116E0E4}" srcOrd="2" destOrd="0" presId="urn:microsoft.com/office/officeart/2018/2/layout/IconVerticalSolidList"/>
    <dgm:cxn modelId="{0EB3E911-1A15-43E9-9EBD-CD53035C3360}" type="presParOf" srcId="{2E37FB71-0D2D-475F-A18E-8F386B92924B}" destId="{E24FB437-FFB6-45EE-B8FE-9C24DCB848A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1C962-F107-4D10-A5A3-4DAA72D30ECA}">
      <dsp:nvSpPr>
        <dsp:cNvPr id="0" name=""/>
        <dsp:cNvSpPr/>
      </dsp:nvSpPr>
      <dsp:spPr>
        <a:xfrm>
          <a:off x="0" y="895997"/>
          <a:ext cx="6364224" cy="16541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064AF6-9A96-409C-84D2-E84D803AC2D7}">
      <dsp:nvSpPr>
        <dsp:cNvPr id="0" name=""/>
        <dsp:cNvSpPr/>
      </dsp:nvSpPr>
      <dsp:spPr>
        <a:xfrm>
          <a:off x="500380" y="1268181"/>
          <a:ext cx="909782" cy="9097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20849C-CC2C-4B57-ADA4-5E37CA3F9084}">
      <dsp:nvSpPr>
        <dsp:cNvPr id="0" name=""/>
        <dsp:cNvSpPr/>
      </dsp:nvSpPr>
      <dsp:spPr>
        <a:xfrm>
          <a:off x="1910542" y="895997"/>
          <a:ext cx="4453681" cy="165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064" tIns="175064" rIns="175064" bIns="175064" numCol="1" spcCol="1270" anchor="ctr" anchorCtr="0">
          <a:noAutofit/>
        </a:bodyPr>
        <a:lstStyle/>
        <a:p>
          <a:pPr marL="0" lvl="0" indent="0" algn="l" defTabSz="1111250">
            <a:lnSpc>
              <a:spcPct val="90000"/>
            </a:lnSpc>
            <a:spcBef>
              <a:spcPct val="0"/>
            </a:spcBef>
            <a:spcAft>
              <a:spcPct val="35000"/>
            </a:spcAft>
            <a:buNone/>
          </a:pPr>
          <a:r>
            <a:rPr lang="en-US" sz="2500" kern="1200"/>
            <a:t>The documentation is your friend</a:t>
          </a:r>
        </a:p>
      </dsp:txBody>
      <dsp:txXfrm>
        <a:off x="1910542" y="895997"/>
        <a:ext cx="4453681" cy="1654149"/>
      </dsp:txXfrm>
    </dsp:sp>
    <dsp:sp modelId="{975DF2F3-0FA4-47D5-95F2-F9B5B9CBE03A}">
      <dsp:nvSpPr>
        <dsp:cNvPr id="0" name=""/>
        <dsp:cNvSpPr/>
      </dsp:nvSpPr>
      <dsp:spPr>
        <a:xfrm>
          <a:off x="0" y="2963684"/>
          <a:ext cx="6364224" cy="16541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9CAD93-CC92-47EC-81AC-A8BECE968D42}">
      <dsp:nvSpPr>
        <dsp:cNvPr id="0" name=""/>
        <dsp:cNvSpPr/>
      </dsp:nvSpPr>
      <dsp:spPr>
        <a:xfrm>
          <a:off x="500380" y="3335868"/>
          <a:ext cx="909782" cy="9097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4FB437-FFB6-45EE-B8FE-9C24DCB848AC}">
      <dsp:nvSpPr>
        <dsp:cNvPr id="0" name=""/>
        <dsp:cNvSpPr/>
      </dsp:nvSpPr>
      <dsp:spPr>
        <a:xfrm>
          <a:off x="1910542" y="2963684"/>
          <a:ext cx="4453681" cy="165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064" tIns="175064" rIns="175064" bIns="175064" numCol="1" spcCol="1270" anchor="ctr" anchorCtr="0">
          <a:noAutofit/>
        </a:bodyPr>
        <a:lstStyle/>
        <a:p>
          <a:pPr marL="0" lvl="0" indent="0" algn="l" defTabSz="1111250">
            <a:lnSpc>
              <a:spcPct val="90000"/>
            </a:lnSpc>
            <a:spcBef>
              <a:spcPct val="0"/>
            </a:spcBef>
            <a:spcAft>
              <a:spcPct val="35000"/>
            </a:spcAft>
            <a:buNone/>
          </a:pPr>
          <a:r>
            <a:rPr lang="en-US" sz="2500" kern="1200" dirty="0"/>
            <a:t>Check the documentation examples</a:t>
          </a:r>
        </a:p>
      </dsp:txBody>
      <dsp:txXfrm>
        <a:off x="1910542" y="2963684"/>
        <a:ext cx="4453681" cy="165414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31T17:32:05.293"/>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688 536,'-12'1,"1"1,-1 0,1 0,0 2,0-1,0 1,0 1,0 0,-14 10,-23 9,1-4,-59 29,89-40,1 1,0 0,1 1,-17 16,4 1,1 1,1 2,1 0,-37 65,47-70,3-6,1-1,1 1,1 1,-13 40,16-31,1 1,-1 55,8 65,2-46,-6 12,5 98,-1-203,0 0,1 0,0-1,1 1,0-1,1 0,0 0,1 0,0-1,1 1,0-2,0 1,1-1,11 10,6 4,0-1,2-2,56 34,348 157,-369-187,1-2,1-3,1-3,0-2,115 7,-73-8,112 28,0 1,-162-34,108 1,690-13,-751 4,9-5,184-33,-140 15,-104 17,-12 1,81-19,-57 1,-1-3,63-35,83-34,-7 36,-129 39,-53 14,0-1,-1-1,0-1,-1-1,0-1,0 0,-1-1,24-22,-2 3,1 3,63-34,-55 32,63-49,-48 31,-42 33,-2 0,1 0,1 1,0 2,37-16,-33 18,0-1,-1-1,-1-1,0-1,0-2,-2 0,0-1,37-39,-16 16,-23 23,22-27,-36 38,0-2,-1 1,0-1,-1 1,0-1,0-1,4-14,-3 6,-2-1,0 1,-1-1,0-19,-7-74,1 38,4 60,-1-1,0 1,-2 0,1 0,-6-14,6 20,-1 1,0-1,0 1,-1-1,0 1,0 0,0 0,-1 1,0-1,0 1,-6-5,-93-76,33 26,-122-80,73 59,75 48,-87-48,-139-69,256 142,-1 0,0 1,0 0,-28-6,-71-10,73 15,-28-6,1-4,-111-44,114 38,-2 3,0 3,-1 3,-1 3,-75-3,-358 11,292 8,-490-4,588 5,-155 27,96-9,-110 15,-79 9,107-40,237-7,0 1,0 1,0 0,1 1,-1 1,-25 9,7 2,-61 34,-31 16,107-57,0-1,-1-1,1-1,-36 5,14-6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31T17:32:16.393"/>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F11CD-F9C6-4700-B826-1B0458F06359}"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36333-934F-45E0-8DA8-100FD9A3560E}" type="slidenum">
              <a:rPr lang="en-US" smtClean="0"/>
              <a:t>‹#›</a:t>
            </a:fld>
            <a:endParaRPr lang="en-US"/>
          </a:p>
        </p:txBody>
      </p:sp>
    </p:spTree>
    <p:extLst>
      <p:ext uri="{BB962C8B-B14F-4D97-AF65-F5344CB8AC3E}">
        <p14:creationId xmlns:p14="http://schemas.microsoft.com/office/powerpoint/2010/main" val="343868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1</a:t>
            </a:fld>
            <a:endParaRPr lang="en-US"/>
          </a:p>
        </p:txBody>
      </p:sp>
    </p:spTree>
    <p:extLst>
      <p:ext uri="{BB962C8B-B14F-4D97-AF65-F5344CB8AC3E}">
        <p14:creationId xmlns:p14="http://schemas.microsoft.com/office/powerpoint/2010/main" val="2177215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today was only an introduction to start to get familiar with </a:t>
            </a:r>
            <a:r>
              <a:rPr lang="en-US" dirty="0" err="1"/>
              <a:t>matlab</a:t>
            </a:r>
            <a:r>
              <a:rPr lang="en-US" dirty="0"/>
              <a:t>. Next class will be focusing only on the topic of matrices and vectors. We will have some practice at every class, don’t’ worry!</a:t>
            </a:r>
          </a:p>
        </p:txBody>
      </p:sp>
      <p:sp>
        <p:nvSpPr>
          <p:cNvPr id="4" name="Slide Number Placeholder 3"/>
          <p:cNvSpPr>
            <a:spLocks noGrp="1"/>
          </p:cNvSpPr>
          <p:nvPr>
            <p:ph type="sldNum" sz="quarter" idx="5"/>
          </p:nvPr>
        </p:nvSpPr>
        <p:spPr/>
        <p:txBody>
          <a:bodyPr/>
          <a:lstStyle/>
          <a:p>
            <a:fld id="{E7D36333-934F-45E0-8DA8-100FD9A3560E}" type="slidenum">
              <a:rPr lang="en-US" smtClean="0"/>
              <a:t>13</a:t>
            </a:fld>
            <a:endParaRPr lang="en-US"/>
          </a:p>
        </p:txBody>
      </p:sp>
    </p:spTree>
    <p:extLst>
      <p:ext uri="{BB962C8B-B14F-4D97-AF65-F5344CB8AC3E}">
        <p14:creationId xmlns:p14="http://schemas.microsoft.com/office/powerpoint/2010/main" val="2843773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14</a:t>
            </a:fld>
            <a:endParaRPr lang="en-US"/>
          </a:p>
        </p:txBody>
      </p:sp>
    </p:spTree>
    <p:extLst>
      <p:ext uri="{BB962C8B-B14F-4D97-AF65-F5344CB8AC3E}">
        <p14:creationId xmlns:p14="http://schemas.microsoft.com/office/powerpoint/2010/main" val="76011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 of today class: familiarize with </a:t>
            </a:r>
            <a:r>
              <a:rPr lang="en-US" dirty="0" err="1"/>
              <a:t>Matlab</a:t>
            </a:r>
            <a:r>
              <a:rPr lang="en-US" dirty="0"/>
              <a:t>. Then, starting from next class we will focus on specific topics.</a:t>
            </a:r>
          </a:p>
        </p:txBody>
      </p:sp>
      <p:sp>
        <p:nvSpPr>
          <p:cNvPr id="4" name="Slide Number Placeholder 3"/>
          <p:cNvSpPr>
            <a:spLocks noGrp="1"/>
          </p:cNvSpPr>
          <p:nvPr>
            <p:ph type="sldNum" sz="quarter" idx="5"/>
          </p:nvPr>
        </p:nvSpPr>
        <p:spPr/>
        <p:txBody>
          <a:bodyPr/>
          <a:lstStyle/>
          <a:p>
            <a:fld id="{E7D36333-934F-45E0-8DA8-100FD9A3560E}" type="slidenum">
              <a:rPr lang="en-US" smtClean="0"/>
              <a:t>3</a:t>
            </a:fld>
            <a:endParaRPr lang="en-US"/>
          </a:p>
        </p:txBody>
      </p:sp>
    </p:spTree>
    <p:extLst>
      <p:ext uri="{BB962C8B-B14F-4D97-AF65-F5344CB8AC3E}">
        <p14:creationId xmlns:p14="http://schemas.microsoft.com/office/powerpoint/2010/main" val="143017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4</a:t>
            </a:fld>
            <a:endParaRPr lang="en-US"/>
          </a:p>
        </p:txBody>
      </p:sp>
    </p:spTree>
    <p:extLst>
      <p:ext uri="{BB962C8B-B14F-4D97-AF65-F5344CB8AC3E}">
        <p14:creationId xmlns:p14="http://schemas.microsoft.com/office/powerpoint/2010/main" val="71135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give you some general advice.</a:t>
            </a:r>
          </a:p>
          <a:p>
            <a:r>
              <a:rPr lang="en-US" dirty="0"/>
              <a:t>1) It does not matter how good you are at coding, you will virtually always arrive to the point that you don’t know how to do something, and you will always have error messages.</a:t>
            </a:r>
          </a:p>
          <a:p>
            <a:r>
              <a:rPr lang="en-US" dirty="0"/>
              <a:t>2) so, I will try to push you to be independent in finding what you need and fix the errors</a:t>
            </a:r>
          </a:p>
        </p:txBody>
      </p:sp>
      <p:sp>
        <p:nvSpPr>
          <p:cNvPr id="4" name="Slide Number Placeholder 3"/>
          <p:cNvSpPr>
            <a:spLocks noGrp="1"/>
          </p:cNvSpPr>
          <p:nvPr>
            <p:ph type="sldNum" sz="quarter" idx="5"/>
          </p:nvPr>
        </p:nvSpPr>
        <p:spPr/>
        <p:txBody>
          <a:bodyPr/>
          <a:lstStyle/>
          <a:p>
            <a:fld id="{E7D36333-934F-45E0-8DA8-100FD9A3560E}" type="slidenum">
              <a:rPr lang="en-US" smtClean="0"/>
              <a:t>5</a:t>
            </a:fld>
            <a:endParaRPr lang="en-US"/>
          </a:p>
        </p:txBody>
      </p:sp>
    </p:spTree>
    <p:extLst>
      <p:ext uri="{BB962C8B-B14F-4D97-AF65-F5344CB8AC3E}">
        <p14:creationId xmlns:p14="http://schemas.microsoft.com/office/powerpoint/2010/main" val="212436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6</a:t>
            </a:fld>
            <a:endParaRPr lang="en-US"/>
          </a:p>
        </p:txBody>
      </p:sp>
    </p:spTree>
    <p:extLst>
      <p:ext uri="{BB962C8B-B14F-4D97-AF65-F5344CB8AC3E}">
        <p14:creationId xmlns:p14="http://schemas.microsoft.com/office/powerpoint/2010/main" val="2213630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know where to find the documentation (which is one of the best </a:t>
            </a:r>
            <a:r>
              <a:rPr lang="en-US" dirty="0" err="1"/>
              <a:t>matlab</a:t>
            </a:r>
            <a:r>
              <a:rPr lang="en-US" dirty="0"/>
              <a:t> resource for </a:t>
            </a:r>
            <a:r>
              <a:rPr lang="en-US" dirty="0" err="1"/>
              <a:t>matlab</a:t>
            </a:r>
            <a:r>
              <a:rPr lang="en-US" dirty="0"/>
              <a:t>), let’s get familiar with </a:t>
            </a:r>
            <a:r>
              <a:rPr lang="en-US" dirty="0" err="1"/>
              <a:t>matlab’s</a:t>
            </a:r>
            <a:r>
              <a:rPr lang="en-US" dirty="0"/>
              <a:t> organization.</a:t>
            </a:r>
          </a:p>
        </p:txBody>
      </p:sp>
      <p:sp>
        <p:nvSpPr>
          <p:cNvPr id="4" name="Slide Number Placeholder 3"/>
          <p:cNvSpPr>
            <a:spLocks noGrp="1"/>
          </p:cNvSpPr>
          <p:nvPr>
            <p:ph type="sldNum" sz="quarter" idx="5"/>
          </p:nvPr>
        </p:nvSpPr>
        <p:spPr/>
        <p:txBody>
          <a:bodyPr/>
          <a:lstStyle/>
          <a:p>
            <a:fld id="{E7D36333-934F-45E0-8DA8-100FD9A3560E}" type="slidenum">
              <a:rPr lang="en-US" smtClean="0"/>
              <a:t>8</a:t>
            </a:fld>
            <a:endParaRPr lang="en-US"/>
          </a:p>
        </p:txBody>
      </p:sp>
    </p:spTree>
    <p:extLst>
      <p:ext uri="{BB962C8B-B14F-4D97-AF65-F5344CB8AC3E}">
        <p14:creationId xmlns:p14="http://schemas.microsoft.com/office/powerpoint/2010/main" val="3521714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10</a:t>
            </a:fld>
            <a:endParaRPr lang="en-US"/>
          </a:p>
        </p:txBody>
      </p:sp>
    </p:spTree>
    <p:extLst>
      <p:ext uri="{BB962C8B-B14F-4D97-AF65-F5344CB8AC3E}">
        <p14:creationId xmlns:p14="http://schemas.microsoft.com/office/powerpoint/2010/main" val="3364663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11</a:t>
            </a:fld>
            <a:endParaRPr lang="en-US"/>
          </a:p>
        </p:txBody>
      </p:sp>
    </p:spTree>
    <p:extLst>
      <p:ext uri="{BB962C8B-B14F-4D97-AF65-F5344CB8AC3E}">
        <p14:creationId xmlns:p14="http://schemas.microsoft.com/office/powerpoint/2010/main" val="2806171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D36333-934F-45E0-8DA8-100FD9A3560E}" type="slidenum">
              <a:rPr lang="en-US" smtClean="0"/>
              <a:t>12</a:t>
            </a:fld>
            <a:endParaRPr lang="en-US"/>
          </a:p>
        </p:txBody>
      </p:sp>
    </p:spTree>
    <p:extLst>
      <p:ext uri="{BB962C8B-B14F-4D97-AF65-F5344CB8AC3E}">
        <p14:creationId xmlns:p14="http://schemas.microsoft.com/office/powerpoint/2010/main" val="113462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5/10/2021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721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5/10/2021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6738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5/10/2021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494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5/10/2021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1288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5/10/2021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860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5/10/2021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3970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5/10/2021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5486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5/10/2021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3520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5/10/2021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8070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5/10/2021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4264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5/10/2021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8154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5/10/2021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97614178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66" r:id="rId6"/>
    <p:sldLayoutId id="2147483762" r:id="rId7"/>
    <p:sldLayoutId id="2147483763" r:id="rId8"/>
    <p:sldLayoutId id="2147483764" r:id="rId9"/>
    <p:sldLayoutId id="2147483765" r:id="rId10"/>
    <p:sldLayoutId id="2147483767"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2" Type="http://schemas.openxmlformats.org/officeDocument/2006/relationships/hyperlink" Target="mailto:Iancarelli.a@northeaster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uYuukSXBaK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mputer script on a screen">
            <a:extLst>
              <a:ext uri="{FF2B5EF4-FFF2-40B4-BE49-F238E27FC236}">
                <a16:creationId xmlns:a16="http://schemas.microsoft.com/office/drawing/2014/main" id="{BE197383-E813-46F4-9BFF-7D1E42483252}"/>
              </a:ext>
            </a:extLst>
          </p:cNvPr>
          <p:cNvPicPr>
            <a:picLocks noChangeAspect="1"/>
          </p:cNvPicPr>
          <p:nvPr/>
        </p:nvPicPr>
        <p:blipFill rotWithShape="1">
          <a:blip r:embed="rId3"/>
          <a:srcRect r="15627" b="-1"/>
          <a:stretch/>
        </p:blipFill>
        <p:spPr>
          <a:xfrm>
            <a:off x="-2" y="10"/>
            <a:ext cx="8668512" cy="6857990"/>
          </a:xfrm>
          <a:prstGeom prst="rect">
            <a:avLst/>
          </a:prstGeom>
        </p:spPr>
      </p:pic>
      <p:sp>
        <p:nvSpPr>
          <p:cNvPr id="50" name="Rectangle 49">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CF4368-E02D-472E-B6DC-83958FFAD57B}"/>
              </a:ext>
            </a:extLst>
          </p:cNvPr>
          <p:cNvSpPr>
            <a:spLocks noGrp="1"/>
          </p:cNvSpPr>
          <p:nvPr>
            <p:ph type="ctrTitle"/>
          </p:nvPr>
        </p:nvSpPr>
        <p:spPr>
          <a:xfrm>
            <a:off x="7848600" y="1122363"/>
            <a:ext cx="4023360" cy="3204134"/>
          </a:xfrm>
        </p:spPr>
        <p:txBody>
          <a:bodyPr anchor="b">
            <a:normAutofit/>
          </a:bodyPr>
          <a:lstStyle/>
          <a:p>
            <a:r>
              <a:rPr lang="en-US" sz="4800"/>
              <a:t>MATLAB</a:t>
            </a:r>
          </a:p>
        </p:txBody>
      </p:sp>
      <p:sp>
        <p:nvSpPr>
          <p:cNvPr id="3" name="Subtitle 2">
            <a:extLst>
              <a:ext uri="{FF2B5EF4-FFF2-40B4-BE49-F238E27FC236}">
                <a16:creationId xmlns:a16="http://schemas.microsoft.com/office/drawing/2014/main" id="{771244FC-FBCA-4FA8-865B-D4B8D9DEEF03}"/>
              </a:ext>
            </a:extLst>
          </p:cNvPr>
          <p:cNvSpPr>
            <a:spLocks noGrp="1"/>
          </p:cNvSpPr>
          <p:nvPr>
            <p:ph type="subTitle" idx="1"/>
          </p:nvPr>
        </p:nvSpPr>
        <p:spPr>
          <a:xfrm>
            <a:off x="7848600" y="4872922"/>
            <a:ext cx="4023360" cy="1208141"/>
          </a:xfrm>
        </p:spPr>
        <p:txBody>
          <a:bodyPr>
            <a:normAutofit/>
          </a:bodyPr>
          <a:lstStyle/>
          <a:p>
            <a:r>
              <a:rPr lang="en-US" sz="2000" dirty="0"/>
              <a:t>Let’s learn together and help each other out! </a:t>
            </a:r>
            <a:r>
              <a:rPr lang="en-US" sz="2000" dirty="0">
                <a:sym typeface="Wingdings" panose="05000000000000000000" pitchFamily="2" charset="2"/>
              </a:rPr>
              <a:t></a:t>
            </a:r>
            <a:endParaRPr lang="en-US" sz="2000" dirty="0"/>
          </a:p>
        </p:txBody>
      </p:sp>
      <p:sp>
        <p:nvSpPr>
          <p:cNvPr id="52" name="Rectangle 5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5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9125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9B3E-05DB-4AFA-B92D-3068539BB555}"/>
              </a:ext>
            </a:extLst>
          </p:cNvPr>
          <p:cNvSpPr>
            <a:spLocks noGrp="1"/>
          </p:cNvSpPr>
          <p:nvPr>
            <p:ph type="title"/>
          </p:nvPr>
        </p:nvSpPr>
        <p:spPr/>
        <p:txBody>
          <a:bodyPr/>
          <a:lstStyle/>
          <a:p>
            <a:r>
              <a:rPr lang="en-US" dirty="0"/>
              <a:t>Handling errors (just a tease)</a:t>
            </a:r>
          </a:p>
        </p:txBody>
      </p:sp>
      <p:sp>
        <p:nvSpPr>
          <p:cNvPr id="3" name="Content Placeholder 2">
            <a:extLst>
              <a:ext uri="{FF2B5EF4-FFF2-40B4-BE49-F238E27FC236}">
                <a16:creationId xmlns:a16="http://schemas.microsoft.com/office/drawing/2014/main" id="{5CD7E906-A7FF-4CE7-9CB3-FB4CD1FE42C7}"/>
              </a:ext>
            </a:extLst>
          </p:cNvPr>
          <p:cNvSpPr>
            <a:spLocks noGrp="1"/>
          </p:cNvSpPr>
          <p:nvPr>
            <p:ph idx="1"/>
          </p:nvPr>
        </p:nvSpPr>
        <p:spPr>
          <a:xfrm>
            <a:off x="1011936" y="2191421"/>
            <a:ext cx="10168128" cy="4018310"/>
          </a:xfrm>
        </p:spPr>
        <p:txBody>
          <a:bodyPr>
            <a:normAutofit fontScale="85000" lnSpcReduction="20000"/>
          </a:bodyPr>
          <a:lstStyle/>
          <a:p>
            <a:r>
              <a:rPr lang="en-US" dirty="0"/>
              <a:t>Check the line where the error refers to</a:t>
            </a:r>
            <a:r>
              <a:rPr lang="en-US" dirty="0">
                <a:sym typeface="Wingdings" panose="05000000000000000000" pitchFamily="2" charset="2"/>
              </a:rPr>
              <a:t> Can I fix it? </a:t>
            </a:r>
          </a:p>
          <a:p>
            <a:r>
              <a:rPr lang="en-US" dirty="0">
                <a:sym typeface="Wingdings" panose="05000000000000000000" pitchFamily="2" charset="2"/>
              </a:rPr>
              <a:t> </a:t>
            </a:r>
            <a:r>
              <a:rPr lang="en-US" b="1" dirty="0">
                <a:solidFill>
                  <a:srgbClr val="FF0000"/>
                </a:solidFill>
                <a:sym typeface="Wingdings" panose="05000000000000000000" pitchFamily="2" charset="2"/>
              </a:rPr>
              <a:t>IF</a:t>
            </a:r>
            <a:r>
              <a:rPr lang="en-US" dirty="0">
                <a:sym typeface="Wingdings" panose="05000000000000000000" pitchFamily="2" charset="2"/>
              </a:rPr>
              <a:t> yes  then fix it</a:t>
            </a:r>
          </a:p>
          <a:p>
            <a:r>
              <a:rPr lang="en-US" dirty="0">
                <a:sym typeface="Wingdings" panose="05000000000000000000" pitchFamily="2" charset="2"/>
              </a:rPr>
              <a:t> </a:t>
            </a:r>
            <a:r>
              <a:rPr lang="en-US" b="1" dirty="0">
                <a:solidFill>
                  <a:srgbClr val="FF0000"/>
                </a:solidFill>
                <a:sym typeface="Wingdings" panose="05000000000000000000" pitchFamily="2" charset="2"/>
              </a:rPr>
              <a:t>ELSE </a:t>
            </a:r>
            <a:r>
              <a:rPr lang="en-US" dirty="0">
                <a:sym typeface="Wingdings" panose="05000000000000000000" pitchFamily="2" charset="2"/>
              </a:rPr>
              <a:t> Google it. You will (virtually) always find the explanation.</a:t>
            </a:r>
          </a:p>
          <a:p>
            <a:endParaRPr lang="en-US" dirty="0">
              <a:sym typeface="Wingdings" panose="05000000000000000000" pitchFamily="2" charset="2"/>
            </a:endParaRPr>
          </a:p>
          <a:p>
            <a:pPr marL="0" indent="0">
              <a:buNone/>
            </a:pPr>
            <a:r>
              <a:rPr lang="en-US" dirty="0">
                <a:sym typeface="Wingdings" panose="05000000000000000000" pitchFamily="2" charset="2"/>
              </a:rPr>
              <a:t>What if I know where the error starts and what it means, but it’s not clear how and where I should fix it (</a:t>
            </a:r>
            <a:r>
              <a:rPr lang="en-US" b="1" dirty="0">
                <a:sym typeface="Wingdings" panose="05000000000000000000" pitchFamily="2" charset="2"/>
              </a:rPr>
              <a:t>debug it</a:t>
            </a:r>
            <a:r>
              <a:rPr lang="en-US" dirty="0">
                <a:sym typeface="Wingdings" panose="05000000000000000000" pitchFamily="2" charset="2"/>
              </a:rPr>
              <a:t>) ?</a:t>
            </a:r>
          </a:p>
          <a:p>
            <a:pPr marL="0" indent="0">
              <a:buNone/>
            </a:pPr>
            <a:endParaRPr lang="en-US" dirty="0">
              <a:sym typeface="Wingdings" panose="05000000000000000000" pitchFamily="2" charset="2"/>
            </a:endParaRPr>
          </a:p>
          <a:p>
            <a:pPr marL="0" indent="0">
              <a:buNone/>
            </a:pPr>
            <a:r>
              <a:rPr lang="en-US" b="1" dirty="0">
                <a:highlight>
                  <a:srgbClr val="FFFF00"/>
                </a:highlight>
                <a:sym typeface="Wingdings" panose="05000000000000000000" pitchFamily="2" charset="2"/>
              </a:rPr>
              <a:t>PRINT, PRINT, PRINT</a:t>
            </a:r>
          </a:p>
          <a:p>
            <a:pPr marL="0" indent="0">
              <a:buNone/>
            </a:pPr>
            <a:endParaRPr lang="en-US" b="1" dirty="0">
              <a:highlight>
                <a:srgbClr val="FFFF00"/>
              </a:highlight>
              <a:sym typeface="Wingdings" panose="05000000000000000000" pitchFamily="2" charset="2"/>
            </a:endParaRPr>
          </a:p>
          <a:p>
            <a:pPr marL="0" indent="0">
              <a:buNone/>
            </a:pPr>
            <a:r>
              <a:rPr lang="en-US" sz="3500">
                <a:sym typeface="Wingdings" panose="05000000000000000000" pitchFamily="2" charset="2"/>
              </a:rPr>
              <a:t> Open </a:t>
            </a:r>
            <a:r>
              <a:rPr lang="en-US" sz="3500" dirty="0">
                <a:sym typeface="Wingdings" panose="05000000000000000000" pitchFamily="2" charset="2"/>
              </a:rPr>
              <a:t>the file “lesson_0_debug.m”</a:t>
            </a:r>
          </a:p>
          <a:p>
            <a:pPr marL="0" indent="0">
              <a:buNone/>
            </a:pPr>
            <a:endParaRPr lang="en-US" b="1" dirty="0">
              <a:highlight>
                <a:srgbClr val="FFFF00"/>
              </a:highlight>
              <a:sym typeface="Wingdings" panose="05000000000000000000" pitchFamily="2" charset="2"/>
            </a:endParaRPr>
          </a:p>
          <a:p>
            <a:pPr marL="0" indent="0">
              <a:buNone/>
            </a:pPr>
            <a:endParaRPr lang="en-US" b="1" dirty="0">
              <a:highlight>
                <a:srgbClr val="FFFF00"/>
              </a:highlight>
              <a:sym typeface="Wingdings" panose="05000000000000000000" pitchFamily="2" charset="2"/>
            </a:endParaRPr>
          </a:p>
          <a:p>
            <a:pPr lvl="8"/>
            <a:endParaRPr lang="en-US" dirty="0">
              <a:sym typeface="Wingdings" panose="05000000000000000000" pitchFamily="2" charset="2"/>
            </a:endParaRPr>
          </a:p>
        </p:txBody>
      </p:sp>
    </p:spTree>
    <p:extLst>
      <p:ext uri="{BB962C8B-B14F-4D97-AF65-F5344CB8AC3E}">
        <p14:creationId xmlns:p14="http://schemas.microsoft.com/office/powerpoint/2010/main" val="307465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B9504-7F5A-4F91-9C70-3ED6621D3283}"/>
              </a:ext>
            </a:extLst>
          </p:cNvPr>
          <p:cNvSpPr>
            <a:spLocks noGrp="1"/>
          </p:cNvSpPr>
          <p:nvPr>
            <p:ph type="title"/>
          </p:nvPr>
        </p:nvSpPr>
        <p:spPr/>
        <p:txBody>
          <a:bodyPr/>
          <a:lstStyle/>
          <a:p>
            <a:r>
              <a:rPr lang="en-US" dirty="0"/>
              <a:t>Let’s code!</a:t>
            </a:r>
          </a:p>
        </p:txBody>
      </p:sp>
      <p:sp>
        <p:nvSpPr>
          <p:cNvPr id="3" name="Content Placeholder 2">
            <a:extLst>
              <a:ext uri="{FF2B5EF4-FFF2-40B4-BE49-F238E27FC236}">
                <a16:creationId xmlns:a16="http://schemas.microsoft.com/office/drawing/2014/main" id="{964B25CD-7A89-4339-A5FF-5589A042493F}"/>
              </a:ext>
            </a:extLst>
          </p:cNvPr>
          <p:cNvSpPr>
            <a:spLocks noGrp="1"/>
          </p:cNvSpPr>
          <p:nvPr>
            <p:ph idx="1"/>
          </p:nvPr>
        </p:nvSpPr>
        <p:spPr>
          <a:xfrm>
            <a:off x="1115568" y="2729552"/>
            <a:ext cx="10168128" cy="3442648"/>
          </a:xfrm>
        </p:spPr>
        <p:txBody>
          <a:bodyPr/>
          <a:lstStyle/>
          <a:p>
            <a:r>
              <a:rPr lang="en-US" dirty="0"/>
              <a:t>Open the </a:t>
            </a:r>
            <a:r>
              <a:rPr lang="en-US" dirty="0" err="1"/>
              <a:t>matlab</a:t>
            </a:r>
            <a:r>
              <a:rPr lang="en-US" dirty="0"/>
              <a:t> file </a:t>
            </a:r>
            <a:r>
              <a:rPr lang="en-US" b="1" dirty="0">
                <a:highlight>
                  <a:srgbClr val="FFFF00"/>
                </a:highlight>
              </a:rPr>
              <a:t>“lesson_0.m”</a:t>
            </a:r>
          </a:p>
          <a:p>
            <a:r>
              <a:rPr lang="en-US" dirty="0"/>
              <a:t>Breakroom: in group of 2</a:t>
            </a:r>
          </a:p>
          <a:p>
            <a:r>
              <a:rPr lang="en-US" dirty="0"/>
              <a:t>And… code! (use the documentation and google to help yourself!)</a:t>
            </a:r>
          </a:p>
          <a:p>
            <a:endParaRPr lang="en-US" dirty="0"/>
          </a:p>
          <a:p>
            <a:r>
              <a:rPr lang="en-US" b="1" dirty="0"/>
              <a:t>Objective</a:t>
            </a:r>
            <a:r>
              <a:rPr lang="en-US" dirty="0"/>
              <a:t>: training independent problem solving with minimal instructions. (you are not expected to solve everything, just to have fun –and get frustrated- with the code!</a:t>
            </a:r>
          </a:p>
        </p:txBody>
      </p:sp>
    </p:spTree>
    <p:extLst>
      <p:ext uri="{BB962C8B-B14F-4D97-AF65-F5344CB8AC3E}">
        <p14:creationId xmlns:p14="http://schemas.microsoft.com/office/powerpoint/2010/main" val="210341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23DC-E090-4802-8FFA-4ADBCB692E50}"/>
              </a:ext>
            </a:extLst>
          </p:cNvPr>
          <p:cNvSpPr>
            <a:spLocks noGrp="1"/>
          </p:cNvSpPr>
          <p:nvPr>
            <p:ph type="title"/>
          </p:nvPr>
        </p:nvSpPr>
        <p:spPr/>
        <p:txBody>
          <a:bodyPr/>
          <a:lstStyle/>
          <a:p>
            <a:r>
              <a:rPr lang="en-US" dirty="0"/>
              <a:t>Take home message</a:t>
            </a:r>
          </a:p>
        </p:txBody>
      </p:sp>
      <p:sp>
        <p:nvSpPr>
          <p:cNvPr id="3" name="Content Placeholder 2">
            <a:extLst>
              <a:ext uri="{FF2B5EF4-FFF2-40B4-BE49-F238E27FC236}">
                <a16:creationId xmlns:a16="http://schemas.microsoft.com/office/drawing/2014/main" id="{F1D60FA0-B73E-4987-84A2-AE023165DAFF}"/>
              </a:ext>
            </a:extLst>
          </p:cNvPr>
          <p:cNvSpPr>
            <a:spLocks noGrp="1"/>
          </p:cNvSpPr>
          <p:nvPr>
            <p:ph idx="1"/>
          </p:nvPr>
        </p:nvSpPr>
        <p:spPr/>
        <p:txBody>
          <a:bodyPr/>
          <a:lstStyle/>
          <a:p>
            <a:r>
              <a:rPr lang="en-US" dirty="0"/>
              <a:t>MATLAB documentation is a valuable resource</a:t>
            </a:r>
          </a:p>
          <a:p>
            <a:r>
              <a:rPr lang="en-US" dirty="0"/>
              <a:t>Check ALWAYS the documentation’s example</a:t>
            </a:r>
          </a:p>
          <a:p>
            <a:r>
              <a:rPr lang="en-US" dirty="0"/>
              <a:t>Google error messages</a:t>
            </a:r>
          </a:p>
          <a:p>
            <a:r>
              <a:rPr lang="en-US" dirty="0"/>
              <a:t>Print every step of your code to understand where an error is</a:t>
            </a:r>
          </a:p>
          <a:p>
            <a:r>
              <a:rPr lang="en-US" dirty="0"/>
              <a:t>Sometimes the errors will refer to “data type”. </a:t>
            </a:r>
            <a:r>
              <a:rPr lang="en-US" dirty="0" err="1"/>
              <a:t>Matlab</a:t>
            </a:r>
            <a:r>
              <a:rPr lang="en-US" dirty="0"/>
              <a:t> has diverse data types (e.g., string, float, integers).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9021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C7BF-135C-4E11-A3F5-6BABE8ED98B3}"/>
              </a:ext>
            </a:extLst>
          </p:cNvPr>
          <p:cNvSpPr>
            <a:spLocks noGrp="1"/>
          </p:cNvSpPr>
          <p:nvPr>
            <p:ph type="title"/>
          </p:nvPr>
        </p:nvSpPr>
        <p:spPr/>
        <p:txBody>
          <a:bodyPr/>
          <a:lstStyle/>
          <a:p>
            <a:r>
              <a:rPr lang="en-US" dirty="0"/>
              <a:t>Syllabus: main points</a:t>
            </a:r>
          </a:p>
        </p:txBody>
      </p:sp>
      <p:sp>
        <p:nvSpPr>
          <p:cNvPr id="3" name="Content Placeholder 2">
            <a:extLst>
              <a:ext uri="{FF2B5EF4-FFF2-40B4-BE49-F238E27FC236}">
                <a16:creationId xmlns:a16="http://schemas.microsoft.com/office/drawing/2014/main" id="{510C822A-4EB1-4EDB-A975-8B01B0604A5A}"/>
              </a:ext>
            </a:extLst>
          </p:cNvPr>
          <p:cNvSpPr>
            <a:spLocks noGrp="1"/>
          </p:cNvSpPr>
          <p:nvPr>
            <p:ph idx="1"/>
          </p:nvPr>
        </p:nvSpPr>
        <p:spPr>
          <a:xfrm>
            <a:off x="2661313" y="2129051"/>
            <a:ext cx="7997588" cy="4728949"/>
          </a:xfrm>
        </p:spPr>
        <p:txBody>
          <a:bodyPr>
            <a:normAutofit fontScale="92500" lnSpcReduction="20000"/>
          </a:bodyPr>
          <a:lstStyle/>
          <a:p>
            <a:pPr marL="457200" indent="-457200">
              <a:buFont typeface="+mj-lt"/>
              <a:buAutoNum type="arabicPeriod"/>
            </a:pPr>
            <a:r>
              <a:rPr lang="en-US" strike="sngStrike" dirty="0"/>
              <a:t>Introduction </a:t>
            </a:r>
          </a:p>
          <a:p>
            <a:pPr marL="457200" indent="-457200">
              <a:buFont typeface="+mj-lt"/>
              <a:buAutoNum type="arabicPeriod"/>
            </a:pPr>
            <a:r>
              <a:rPr lang="en-US" b="1" dirty="0"/>
              <a:t>Matrices and Vectors</a:t>
            </a:r>
          </a:p>
          <a:p>
            <a:pPr marL="457200" indent="-457200">
              <a:buFont typeface="+mj-lt"/>
              <a:buAutoNum type="arabicPeriod"/>
            </a:pPr>
            <a:r>
              <a:rPr lang="en-US" dirty="0"/>
              <a:t>Matrices manipulations</a:t>
            </a:r>
          </a:p>
          <a:p>
            <a:pPr marL="457200" indent="-457200">
              <a:buFont typeface="+mj-lt"/>
              <a:buAutoNum type="arabicPeriod"/>
            </a:pPr>
            <a:r>
              <a:rPr lang="en-US" dirty="0"/>
              <a:t>Relational &amp; logic operators, If, Else</a:t>
            </a:r>
          </a:p>
          <a:p>
            <a:pPr marL="457200" indent="-457200">
              <a:buFont typeface="+mj-lt"/>
              <a:buAutoNum type="arabicPeriod"/>
            </a:pPr>
            <a:r>
              <a:rPr lang="en-US" dirty="0"/>
              <a:t>Loops</a:t>
            </a:r>
          </a:p>
          <a:p>
            <a:pPr marL="457200" indent="-457200">
              <a:buFont typeface="+mj-lt"/>
              <a:buAutoNum type="arabicPeriod"/>
            </a:pPr>
            <a:r>
              <a:rPr lang="en-US" dirty="0"/>
              <a:t>Practice!</a:t>
            </a:r>
          </a:p>
          <a:p>
            <a:pPr marL="457200" indent="-457200">
              <a:buFont typeface="+mj-lt"/>
              <a:buAutoNum type="arabicPeriod"/>
            </a:pPr>
            <a:r>
              <a:rPr lang="en-US" dirty="0"/>
              <a:t>Debugging</a:t>
            </a:r>
          </a:p>
          <a:p>
            <a:pPr marL="457200" indent="-457200">
              <a:buFont typeface="+mj-lt"/>
              <a:buAutoNum type="arabicPeriod"/>
            </a:pPr>
            <a:r>
              <a:rPr lang="en-US" dirty="0"/>
              <a:t>Useful stats + project intro</a:t>
            </a:r>
          </a:p>
          <a:p>
            <a:pPr marL="457200" indent="-457200">
              <a:buFont typeface="+mj-lt"/>
              <a:buAutoNum type="arabicPeriod"/>
            </a:pPr>
            <a:r>
              <a:rPr lang="en-US" dirty="0"/>
              <a:t>import files + project</a:t>
            </a:r>
          </a:p>
          <a:p>
            <a:pPr marL="457200" indent="-457200">
              <a:buFont typeface="+mj-lt"/>
              <a:buAutoNum type="arabicPeriod"/>
            </a:pPr>
            <a:r>
              <a:rPr lang="en-US" dirty="0"/>
              <a:t>Visualizations (project)</a:t>
            </a:r>
          </a:p>
          <a:p>
            <a:pPr marL="457200" indent="-457200">
              <a:buFont typeface="+mj-lt"/>
              <a:buAutoNum type="arabicPeriod"/>
            </a:pPr>
            <a:r>
              <a:rPr lang="en-US" dirty="0"/>
              <a:t>Functions</a:t>
            </a:r>
          </a:p>
          <a:p>
            <a:pPr marL="0" indent="0">
              <a:buNone/>
            </a:pPr>
            <a:endParaRPr lang="en-US" dirty="0"/>
          </a:p>
          <a:p>
            <a:pPr marL="0" indent="0">
              <a:buNone/>
            </a:pPr>
            <a:endParaRPr lang="en-US" dirty="0"/>
          </a:p>
        </p:txBody>
      </p:sp>
      <p:pic>
        <p:nvPicPr>
          <p:cNvPr id="5" name="Graphic 4" descr="Checkmark with solid fill">
            <a:extLst>
              <a:ext uri="{FF2B5EF4-FFF2-40B4-BE49-F238E27FC236}">
                <a16:creationId xmlns:a16="http://schemas.microsoft.com/office/drawing/2014/main" id="{24DE8327-2ABE-4C2D-BBCC-7AB5AE8BD6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04113" y="1671851"/>
            <a:ext cx="914400" cy="914400"/>
          </a:xfrm>
          <a:prstGeom prst="rect">
            <a:avLst/>
          </a:prstGeom>
        </p:spPr>
      </p:pic>
    </p:spTree>
    <p:extLst>
      <p:ext uri="{BB962C8B-B14F-4D97-AF65-F5344CB8AC3E}">
        <p14:creationId xmlns:p14="http://schemas.microsoft.com/office/powerpoint/2010/main" val="191578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16F48AD3-C8B3-4F74-B546-F12937F7D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5AFA77-F344-42C0-905D-87766CD2CAE9}"/>
              </a:ext>
            </a:extLst>
          </p:cNvPr>
          <p:cNvSpPr>
            <a:spLocks noGrp="1"/>
          </p:cNvSpPr>
          <p:nvPr>
            <p:ph type="title"/>
          </p:nvPr>
        </p:nvSpPr>
        <p:spPr>
          <a:xfrm>
            <a:off x="7848600" y="1122363"/>
            <a:ext cx="4023360" cy="3204134"/>
          </a:xfrm>
        </p:spPr>
        <p:txBody>
          <a:bodyPr vert="horz" lIns="91440" tIns="45720" rIns="91440" bIns="45720" rtlCol="0" anchor="b">
            <a:normAutofit/>
          </a:bodyPr>
          <a:lstStyle/>
          <a:p>
            <a:r>
              <a:rPr lang="en-US" sz="4800" dirty="0"/>
              <a:t>Questions?</a:t>
            </a:r>
          </a:p>
        </p:txBody>
      </p:sp>
      <p:pic>
        <p:nvPicPr>
          <p:cNvPr id="7" name="Graphic 6" descr="Question mark">
            <a:extLst>
              <a:ext uri="{FF2B5EF4-FFF2-40B4-BE49-F238E27FC236}">
                <a16:creationId xmlns:a16="http://schemas.microsoft.com/office/drawing/2014/main" id="{06E3B57E-B6F4-4F93-9431-9B10A44BA9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6682" y="625683"/>
            <a:ext cx="5454246" cy="5454246"/>
          </a:xfrm>
          <a:prstGeom prst="rect">
            <a:avLst/>
          </a:prstGeom>
        </p:spPr>
      </p:pic>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534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01C72-C186-4B25-846E-B76AF9C5BB83}"/>
              </a:ext>
            </a:extLst>
          </p:cNvPr>
          <p:cNvSpPr>
            <a:spLocks noGrp="1"/>
          </p:cNvSpPr>
          <p:nvPr>
            <p:ph type="title"/>
          </p:nvPr>
        </p:nvSpPr>
        <p:spPr/>
        <p:txBody>
          <a:bodyPr/>
          <a:lstStyle/>
          <a:p>
            <a:r>
              <a:rPr lang="en-US" dirty="0"/>
              <a:t>Contact info</a:t>
            </a:r>
          </a:p>
        </p:txBody>
      </p:sp>
      <p:sp>
        <p:nvSpPr>
          <p:cNvPr id="3" name="Content Placeholder 2">
            <a:extLst>
              <a:ext uri="{FF2B5EF4-FFF2-40B4-BE49-F238E27FC236}">
                <a16:creationId xmlns:a16="http://schemas.microsoft.com/office/drawing/2014/main" id="{6FC6C07C-EFF7-45DF-B8B3-22C725A68608}"/>
              </a:ext>
            </a:extLst>
          </p:cNvPr>
          <p:cNvSpPr>
            <a:spLocks noGrp="1"/>
          </p:cNvSpPr>
          <p:nvPr>
            <p:ph idx="1"/>
          </p:nvPr>
        </p:nvSpPr>
        <p:spPr/>
        <p:txBody>
          <a:bodyPr/>
          <a:lstStyle/>
          <a:p>
            <a:r>
              <a:rPr lang="en-US" dirty="0"/>
              <a:t>Alessia Iancarelli:</a:t>
            </a:r>
          </a:p>
          <a:p>
            <a:pPr marL="0" indent="0">
              <a:buNone/>
            </a:pPr>
            <a:r>
              <a:rPr lang="en-US" dirty="0">
                <a:hlinkClick r:id="rId2"/>
              </a:rPr>
              <a:t>Iancarelli.a@northeastern.edu</a:t>
            </a:r>
            <a:endParaRPr lang="en-US" dirty="0"/>
          </a:p>
          <a:p>
            <a:pPr marL="0" indent="0">
              <a:buNone/>
            </a:pPr>
            <a:endParaRPr lang="en-US" dirty="0"/>
          </a:p>
          <a:p>
            <a:pPr marL="0" indent="0">
              <a:buNone/>
            </a:pPr>
            <a:r>
              <a:rPr lang="en-US" dirty="0"/>
              <a:t>ABS Lab,</a:t>
            </a:r>
          </a:p>
          <a:p>
            <a:pPr marL="0" indent="0">
              <a:buNone/>
            </a:pPr>
            <a:r>
              <a:rPr lang="en-US" dirty="0"/>
              <a:t>PI: Ajay </a:t>
            </a:r>
            <a:r>
              <a:rPr lang="en-US" dirty="0" err="1"/>
              <a:t>Satpute</a:t>
            </a:r>
            <a:endParaRPr lang="en-US" dirty="0"/>
          </a:p>
        </p:txBody>
      </p:sp>
    </p:spTree>
    <p:extLst>
      <p:ext uri="{BB962C8B-B14F-4D97-AF65-F5344CB8AC3E}">
        <p14:creationId xmlns:p14="http://schemas.microsoft.com/office/powerpoint/2010/main" val="269508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167F95-D470-4F39-939B-44A166FD8582}"/>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7200" dirty="0"/>
              <a:t>Before we start</a:t>
            </a:r>
          </a:p>
        </p:txBody>
      </p:sp>
      <p:sp>
        <p:nvSpPr>
          <p:cNvPr id="16" name="Rectangle: Rounded Corners 15">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83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C7BF-135C-4E11-A3F5-6BABE8ED98B3}"/>
              </a:ext>
            </a:extLst>
          </p:cNvPr>
          <p:cNvSpPr>
            <a:spLocks noGrp="1"/>
          </p:cNvSpPr>
          <p:nvPr>
            <p:ph type="title"/>
          </p:nvPr>
        </p:nvSpPr>
        <p:spPr/>
        <p:txBody>
          <a:bodyPr/>
          <a:lstStyle/>
          <a:p>
            <a:r>
              <a:rPr lang="en-US" dirty="0"/>
              <a:t>Syllabus: main points</a:t>
            </a:r>
          </a:p>
        </p:txBody>
      </p:sp>
      <p:sp>
        <p:nvSpPr>
          <p:cNvPr id="3" name="Content Placeholder 2">
            <a:extLst>
              <a:ext uri="{FF2B5EF4-FFF2-40B4-BE49-F238E27FC236}">
                <a16:creationId xmlns:a16="http://schemas.microsoft.com/office/drawing/2014/main" id="{510C822A-4EB1-4EDB-A975-8B01B0604A5A}"/>
              </a:ext>
            </a:extLst>
          </p:cNvPr>
          <p:cNvSpPr>
            <a:spLocks noGrp="1"/>
          </p:cNvSpPr>
          <p:nvPr>
            <p:ph idx="1"/>
          </p:nvPr>
        </p:nvSpPr>
        <p:spPr>
          <a:xfrm>
            <a:off x="2661313" y="2129051"/>
            <a:ext cx="7997588" cy="4728949"/>
          </a:xfrm>
        </p:spPr>
        <p:txBody>
          <a:bodyPr>
            <a:normAutofit fontScale="92500" lnSpcReduction="20000"/>
          </a:bodyPr>
          <a:lstStyle/>
          <a:p>
            <a:pPr marL="457200" indent="-457200">
              <a:buFont typeface="+mj-lt"/>
              <a:buAutoNum type="arabicPeriod"/>
            </a:pPr>
            <a:r>
              <a:rPr lang="en-US" b="1" dirty="0"/>
              <a:t>Introduction</a:t>
            </a:r>
          </a:p>
          <a:p>
            <a:pPr marL="457200" indent="-457200">
              <a:buFont typeface="+mj-lt"/>
              <a:buAutoNum type="arabicPeriod"/>
            </a:pPr>
            <a:r>
              <a:rPr lang="en-US" dirty="0"/>
              <a:t>Matrices and Vectors</a:t>
            </a:r>
          </a:p>
          <a:p>
            <a:pPr marL="457200" indent="-457200">
              <a:buFont typeface="+mj-lt"/>
              <a:buAutoNum type="arabicPeriod"/>
            </a:pPr>
            <a:r>
              <a:rPr lang="en-US" dirty="0"/>
              <a:t>Matrices manipulations</a:t>
            </a:r>
          </a:p>
          <a:p>
            <a:pPr marL="457200" indent="-457200">
              <a:buFont typeface="+mj-lt"/>
              <a:buAutoNum type="arabicPeriod"/>
            </a:pPr>
            <a:r>
              <a:rPr lang="en-US" dirty="0"/>
              <a:t>Relational &amp; logic operators, If, Else</a:t>
            </a:r>
          </a:p>
          <a:p>
            <a:pPr marL="457200" indent="-457200">
              <a:buFont typeface="+mj-lt"/>
              <a:buAutoNum type="arabicPeriod"/>
            </a:pPr>
            <a:r>
              <a:rPr lang="en-US" dirty="0"/>
              <a:t>Loops</a:t>
            </a:r>
          </a:p>
          <a:p>
            <a:pPr marL="457200" indent="-457200">
              <a:buFont typeface="+mj-lt"/>
              <a:buAutoNum type="arabicPeriod"/>
            </a:pPr>
            <a:r>
              <a:rPr lang="en-US" dirty="0"/>
              <a:t>Practice!</a:t>
            </a:r>
          </a:p>
          <a:p>
            <a:pPr marL="457200" indent="-457200">
              <a:buFont typeface="+mj-lt"/>
              <a:buAutoNum type="arabicPeriod"/>
            </a:pPr>
            <a:r>
              <a:rPr lang="en-US" dirty="0"/>
              <a:t>Debugging</a:t>
            </a:r>
          </a:p>
          <a:p>
            <a:pPr marL="457200" indent="-457200">
              <a:buFont typeface="+mj-lt"/>
              <a:buAutoNum type="arabicPeriod"/>
            </a:pPr>
            <a:r>
              <a:rPr lang="en-US" dirty="0"/>
              <a:t>Useful stats + project intro</a:t>
            </a:r>
          </a:p>
          <a:p>
            <a:pPr marL="457200" indent="-457200">
              <a:buFont typeface="+mj-lt"/>
              <a:buAutoNum type="arabicPeriod"/>
            </a:pPr>
            <a:r>
              <a:rPr lang="en-US" dirty="0"/>
              <a:t>import files + project</a:t>
            </a:r>
          </a:p>
          <a:p>
            <a:pPr marL="457200" indent="-457200">
              <a:buFont typeface="+mj-lt"/>
              <a:buAutoNum type="arabicPeriod"/>
            </a:pPr>
            <a:r>
              <a:rPr lang="en-US" dirty="0"/>
              <a:t>Visualizations (project)</a:t>
            </a:r>
          </a:p>
          <a:p>
            <a:pPr marL="457200" indent="-457200">
              <a:buFont typeface="+mj-lt"/>
              <a:buAutoNum type="arabicPeriod"/>
            </a:pPr>
            <a:r>
              <a:rPr lang="en-US" dirty="0"/>
              <a:t>Functions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5043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7F95-D470-4F39-939B-44A166FD8582}"/>
              </a:ext>
            </a:extLst>
          </p:cNvPr>
          <p:cNvSpPr>
            <a:spLocks noGrp="1"/>
          </p:cNvSpPr>
          <p:nvPr>
            <p:ph type="title"/>
          </p:nvPr>
        </p:nvSpPr>
        <p:spPr>
          <a:xfrm>
            <a:off x="1804987" y="2459442"/>
            <a:ext cx="8582025" cy="2177328"/>
          </a:xfrm>
        </p:spPr>
        <p:txBody>
          <a:bodyPr vert="horz" lIns="91440" tIns="45720" rIns="91440" bIns="45720" rtlCol="0" anchor="ctr">
            <a:normAutofit/>
          </a:bodyPr>
          <a:lstStyle/>
          <a:p>
            <a:pPr algn="ctr"/>
            <a:r>
              <a:rPr lang="en-US" sz="7200" dirty="0"/>
              <a:t>General advice</a:t>
            </a:r>
          </a:p>
        </p:txBody>
      </p:sp>
    </p:spTree>
    <p:extLst>
      <p:ext uri="{BB962C8B-B14F-4D97-AF65-F5344CB8AC3E}">
        <p14:creationId xmlns:p14="http://schemas.microsoft.com/office/powerpoint/2010/main" val="157353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A800981-ABFD-4CED-9F1C-BFF195354FC6}"/>
              </a:ext>
            </a:extLst>
          </p:cNvPr>
          <p:cNvSpPr>
            <a:spLocks noGrp="1"/>
          </p:cNvSpPr>
          <p:nvPr>
            <p:ph type="title"/>
          </p:nvPr>
        </p:nvSpPr>
        <p:spPr>
          <a:xfrm>
            <a:off x="621792" y="1161288"/>
            <a:ext cx="3602736" cy="4526280"/>
          </a:xfrm>
        </p:spPr>
        <p:txBody>
          <a:bodyPr>
            <a:normAutofit/>
          </a:bodyPr>
          <a:lstStyle/>
          <a:p>
            <a:r>
              <a:rPr lang="en-US" dirty="0"/>
              <a:t>How do I… ?</a:t>
            </a:r>
            <a:br>
              <a:rPr lang="en-US" dirty="0"/>
            </a:br>
            <a:endParaRPr lang="en-US" dirty="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74A9402-D661-4B04-9BC5-0018D26A4AAC}"/>
              </a:ext>
            </a:extLst>
          </p:cNvPr>
          <p:cNvGraphicFramePr>
            <a:graphicFrameLocks noGrp="1"/>
          </p:cNvGraphicFramePr>
          <p:nvPr>
            <p:ph idx="1"/>
            <p:extLst>
              <p:ext uri="{D42A27DB-BD31-4B8C-83A1-F6EECF244321}">
                <p14:modId xmlns:p14="http://schemas.microsoft.com/office/powerpoint/2010/main" val="265446749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65ACF7F9-8182-47A4-81A0-88CCCCE3273A}"/>
              </a:ext>
            </a:extLst>
          </p:cNvPr>
          <p:cNvSpPr txBox="1"/>
          <p:nvPr/>
        </p:nvSpPr>
        <p:spPr>
          <a:xfrm>
            <a:off x="1214651" y="5647717"/>
            <a:ext cx="10453093" cy="769441"/>
          </a:xfrm>
          <a:prstGeom prst="rect">
            <a:avLst/>
          </a:prstGeom>
          <a:noFill/>
        </p:spPr>
        <p:txBody>
          <a:bodyPr wrap="square" rtlCol="0">
            <a:spAutoFit/>
          </a:bodyPr>
          <a:lstStyle/>
          <a:p>
            <a:r>
              <a:rPr lang="en-US" sz="2200" dirty="0"/>
              <a:t>Also, </a:t>
            </a:r>
            <a:r>
              <a:rPr lang="en-US" sz="2200" b="1" dirty="0">
                <a:highlight>
                  <a:srgbClr val="FFFF00"/>
                </a:highlight>
              </a:rPr>
              <a:t>Google</a:t>
            </a:r>
            <a:r>
              <a:rPr lang="en-US" sz="2200" dirty="0"/>
              <a:t> what you want to do. Someone probably already had your issue/task solved</a:t>
            </a:r>
          </a:p>
        </p:txBody>
      </p:sp>
    </p:spTree>
    <p:extLst>
      <p:ext uri="{BB962C8B-B14F-4D97-AF65-F5344CB8AC3E}">
        <p14:creationId xmlns:p14="http://schemas.microsoft.com/office/powerpoint/2010/main" val="3948946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86FC-C2CE-4E3F-8F4F-D21A8513E630}"/>
              </a:ext>
            </a:extLst>
          </p:cNvPr>
          <p:cNvSpPr>
            <a:spLocks noGrp="1"/>
          </p:cNvSpPr>
          <p:nvPr>
            <p:ph type="title"/>
          </p:nvPr>
        </p:nvSpPr>
        <p:spPr/>
        <p:txBody>
          <a:bodyPr/>
          <a:lstStyle/>
          <a:p>
            <a:r>
              <a:rPr lang="en-US" dirty="0"/>
              <a:t>Where do I find the documentation?</a:t>
            </a:r>
          </a:p>
        </p:txBody>
      </p:sp>
      <p:pic>
        <p:nvPicPr>
          <p:cNvPr id="4" name="Content Placeholder 3">
            <a:extLst>
              <a:ext uri="{FF2B5EF4-FFF2-40B4-BE49-F238E27FC236}">
                <a16:creationId xmlns:a16="http://schemas.microsoft.com/office/drawing/2014/main" id="{D0CD985A-EC2D-41AF-9EBD-BA11A757CC12}"/>
              </a:ext>
            </a:extLst>
          </p:cNvPr>
          <p:cNvPicPr>
            <a:picLocks noGrp="1" noChangeAspect="1"/>
          </p:cNvPicPr>
          <p:nvPr>
            <p:ph idx="1"/>
          </p:nvPr>
        </p:nvPicPr>
        <p:blipFill rotWithShape="1">
          <a:blip r:embed="rId2"/>
          <a:srcRect b="74259"/>
          <a:stretch/>
        </p:blipFill>
        <p:spPr>
          <a:xfrm>
            <a:off x="74253" y="2770496"/>
            <a:ext cx="12043494" cy="2033515"/>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9ABF50C-07C3-49C7-909E-F4D1DDAB3344}"/>
                  </a:ext>
                </a:extLst>
              </p14:cNvPr>
              <p14:cNvContentPartPr/>
              <p14:nvPr/>
            </p14:nvContentPartPr>
            <p14:xfrm>
              <a:off x="9155370" y="2795755"/>
              <a:ext cx="2025720" cy="930960"/>
            </p14:xfrm>
          </p:contentPart>
        </mc:Choice>
        <mc:Fallback xmlns="">
          <p:pic>
            <p:nvPicPr>
              <p:cNvPr id="5" name="Ink 4">
                <a:extLst>
                  <a:ext uri="{FF2B5EF4-FFF2-40B4-BE49-F238E27FC236}">
                    <a16:creationId xmlns:a16="http://schemas.microsoft.com/office/drawing/2014/main" id="{B9ABF50C-07C3-49C7-909E-F4D1DDAB3344}"/>
                  </a:ext>
                </a:extLst>
              </p:cNvPr>
              <p:cNvPicPr/>
              <p:nvPr/>
            </p:nvPicPr>
            <p:blipFill>
              <a:blip r:embed="rId4"/>
              <a:stretch>
                <a:fillRect/>
              </a:stretch>
            </p:blipFill>
            <p:spPr>
              <a:xfrm>
                <a:off x="9065730" y="2616115"/>
                <a:ext cx="2205360" cy="1290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804906BC-F9D7-48E7-889C-B34B8B2DB317}"/>
                  </a:ext>
                </a:extLst>
              </p14:cNvPr>
              <p14:cNvContentPartPr/>
              <p14:nvPr/>
            </p14:nvContentPartPr>
            <p14:xfrm>
              <a:off x="13456650" y="996115"/>
              <a:ext cx="360" cy="360"/>
            </p14:xfrm>
          </p:contentPart>
        </mc:Choice>
        <mc:Fallback xmlns="">
          <p:pic>
            <p:nvPicPr>
              <p:cNvPr id="6" name="Ink 5">
                <a:extLst>
                  <a:ext uri="{FF2B5EF4-FFF2-40B4-BE49-F238E27FC236}">
                    <a16:creationId xmlns:a16="http://schemas.microsoft.com/office/drawing/2014/main" id="{804906BC-F9D7-48E7-889C-B34B8B2DB317}"/>
                  </a:ext>
                </a:extLst>
              </p:cNvPr>
              <p:cNvPicPr/>
              <p:nvPr/>
            </p:nvPicPr>
            <p:blipFill>
              <a:blip r:embed="rId6"/>
              <a:stretch>
                <a:fillRect/>
              </a:stretch>
            </p:blipFill>
            <p:spPr>
              <a:xfrm>
                <a:off x="13366650" y="816115"/>
                <a:ext cx="180000" cy="360000"/>
              </a:xfrm>
              <a:prstGeom prst="rect">
                <a:avLst/>
              </a:prstGeom>
            </p:spPr>
          </p:pic>
        </mc:Fallback>
      </mc:AlternateContent>
    </p:spTree>
    <p:extLst>
      <p:ext uri="{BB962C8B-B14F-4D97-AF65-F5344CB8AC3E}">
        <p14:creationId xmlns:p14="http://schemas.microsoft.com/office/powerpoint/2010/main" val="72925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CE9F1-D01E-4DC0-B2BF-88528A88C6CB}"/>
              </a:ext>
            </a:extLst>
          </p:cNvPr>
          <p:cNvSpPr>
            <a:spLocks noGrp="1"/>
          </p:cNvSpPr>
          <p:nvPr>
            <p:ph type="title"/>
          </p:nvPr>
        </p:nvSpPr>
        <p:spPr/>
        <p:txBody>
          <a:bodyPr/>
          <a:lstStyle/>
          <a:p>
            <a:r>
              <a:rPr lang="en-US" dirty="0"/>
              <a:t>How is MATLAB organized?</a:t>
            </a:r>
          </a:p>
        </p:txBody>
      </p:sp>
      <p:sp>
        <p:nvSpPr>
          <p:cNvPr id="3" name="Content Placeholder 2">
            <a:extLst>
              <a:ext uri="{FF2B5EF4-FFF2-40B4-BE49-F238E27FC236}">
                <a16:creationId xmlns:a16="http://schemas.microsoft.com/office/drawing/2014/main" id="{45E7F707-0370-45A4-A5C2-0D8D3DBB9C1C}"/>
              </a:ext>
            </a:extLst>
          </p:cNvPr>
          <p:cNvSpPr>
            <a:spLocks noGrp="1"/>
          </p:cNvSpPr>
          <p:nvPr>
            <p:ph idx="1"/>
          </p:nvPr>
        </p:nvSpPr>
        <p:spPr>
          <a:xfrm>
            <a:off x="1115568" y="3098042"/>
            <a:ext cx="10168128" cy="3074158"/>
          </a:xfrm>
        </p:spPr>
        <p:txBody>
          <a:bodyPr/>
          <a:lstStyle/>
          <a:p>
            <a:r>
              <a:rPr lang="en-US" dirty="0">
                <a:hlinkClick r:id="rId3"/>
              </a:rPr>
              <a:t>(39) MATLAB Layout Introduction ||Tutorial ||Basic ||Beginner - YouTube</a:t>
            </a:r>
            <a:endParaRPr lang="en-US" dirty="0"/>
          </a:p>
        </p:txBody>
      </p:sp>
    </p:spTree>
    <p:extLst>
      <p:ext uri="{BB962C8B-B14F-4D97-AF65-F5344CB8AC3E}">
        <p14:creationId xmlns:p14="http://schemas.microsoft.com/office/powerpoint/2010/main" val="36786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CE9F1-D01E-4DC0-B2BF-88528A88C6CB}"/>
              </a:ext>
            </a:extLst>
          </p:cNvPr>
          <p:cNvSpPr>
            <a:spLocks noGrp="1"/>
          </p:cNvSpPr>
          <p:nvPr>
            <p:ph type="title"/>
          </p:nvPr>
        </p:nvSpPr>
        <p:spPr/>
        <p:txBody>
          <a:bodyPr/>
          <a:lstStyle/>
          <a:p>
            <a:r>
              <a:rPr lang="en-US" dirty="0"/>
              <a:t>What are the types of Data in MATLAB?</a:t>
            </a:r>
          </a:p>
        </p:txBody>
      </p:sp>
      <p:sp>
        <p:nvSpPr>
          <p:cNvPr id="3" name="Content Placeholder 2">
            <a:extLst>
              <a:ext uri="{FF2B5EF4-FFF2-40B4-BE49-F238E27FC236}">
                <a16:creationId xmlns:a16="http://schemas.microsoft.com/office/drawing/2014/main" id="{45E7F707-0370-45A4-A5C2-0D8D3DBB9C1C}"/>
              </a:ext>
            </a:extLst>
          </p:cNvPr>
          <p:cNvSpPr>
            <a:spLocks noGrp="1"/>
          </p:cNvSpPr>
          <p:nvPr>
            <p:ph idx="1"/>
          </p:nvPr>
        </p:nvSpPr>
        <p:spPr>
          <a:xfrm>
            <a:off x="1115568" y="2483893"/>
            <a:ext cx="10168128" cy="3688307"/>
          </a:xfrm>
        </p:spPr>
        <p:txBody>
          <a:bodyPr/>
          <a:lstStyle/>
          <a:p>
            <a:r>
              <a:rPr lang="en-US" dirty="0"/>
              <a:t>They are A LOT.</a:t>
            </a:r>
          </a:p>
          <a:p>
            <a:pPr marL="0" indent="0">
              <a:buNone/>
            </a:pPr>
            <a:r>
              <a:rPr lang="en-US" dirty="0"/>
              <a:t>We will mainly focus on “numbers” and “words”.</a:t>
            </a:r>
          </a:p>
          <a:p>
            <a:pPr marL="0" indent="0">
              <a:buNone/>
            </a:pPr>
            <a:endParaRPr lang="en-US" dirty="0"/>
          </a:p>
          <a:p>
            <a:pPr marL="0" indent="0">
              <a:buNone/>
            </a:pPr>
            <a:r>
              <a:rPr lang="en-US" b="1" dirty="0"/>
              <a:t>Integers: </a:t>
            </a:r>
            <a:r>
              <a:rPr lang="en-US" dirty="0"/>
              <a:t>numeric values without decimals like 1, 23, 45, -4, -37</a:t>
            </a:r>
            <a:endParaRPr lang="en-US" b="1" dirty="0"/>
          </a:p>
          <a:p>
            <a:pPr marL="0" indent="0">
              <a:buNone/>
            </a:pPr>
            <a:r>
              <a:rPr lang="en-US" b="1" dirty="0"/>
              <a:t>Floats: </a:t>
            </a:r>
            <a:r>
              <a:rPr lang="en-US" dirty="0"/>
              <a:t>numeric values with decimals like 0,34; 98,456; -3,44</a:t>
            </a:r>
            <a:endParaRPr lang="en-US" b="1" dirty="0"/>
          </a:p>
          <a:p>
            <a:pPr marL="0" indent="0">
              <a:buNone/>
            </a:pPr>
            <a:r>
              <a:rPr lang="en-US" b="1" dirty="0"/>
              <a:t>Strings: </a:t>
            </a:r>
            <a:r>
              <a:rPr lang="en-US" dirty="0"/>
              <a:t>“ciao”, “this is a string” (include “ “ or ‘ ‘ ).</a:t>
            </a:r>
            <a:endParaRPr lang="en-US" b="1" dirty="0"/>
          </a:p>
        </p:txBody>
      </p:sp>
    </p:spTree>
    <p:extLst>
      <p:ext uri="{BB962C8B-B14F-4D97-AF65-F5344CB8AC3E}">
        <p14:creationId xmlns:p14="http://schemas.microsoft.com/office/powerpoint/2010/main" val="87299911"/>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629</Words>
  <Application>Microsoft Office PowerPoint</Application>
  <PresentationFormat>Widescreen</PresentationFormat>
  <Paragraphs>91</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Neue Haas Grotesk Text Pro</vt:lpstr>
      <vt:lpstr>AccentBoxVTI</vt:lpstr>
      <vt:lpstr>MATLAB</vt:lpstr>
      <vt:lpstr>Contact info</vt:lpstr>
      <vt:lpstr>Before we start</vt:lpstr>
      <vt:lpstr>Syllabus: main points</vt:lpstr>
      <vt:lpstr>General advice</vt:lpstr>
      <vt:lpstr>How do I… ? </vt:lpstr>
      <vt:lpstr>Where do I find the documentation?</vt:lpstr>
      <vt:lpstr>How is MATLAB organized?</vt:lpstr>
      <vt:lpstr>What are the types of Data in MATLAB?</vt:lpstr>
      <vt:lpstr>Handling errors (just a tease)</vt:lpstr>
      <vt:lpstr>Let’s code!</vt:lpstr>
      <vt:lpstr>Take home message</vt:lpstr>
      <vt:lpstr>Syllabus: main points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MATLAB</dc:title>
  <dc:creator>alessia iancarelli</dc:creator>
  <cp:lastModifiedBy>alessia iancarelli</cp:lastModifiedBy>
  <cp:revision>30</cp:revision>
  <dcterms:created xsi:type="dcterms:W3CDTF">2021-03-31T15:43:01Z</dcterms:created>
  <dcterms:modified xsi:type="dcterms:W3CDTF">2021-05-10T23:17:55Z</dcterms:modified>
</cp:coreProperties>
</file>